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  <p:sldMasterId id="2147483696" r:id="rId2"/>
    <p:sldMasterId id="2147483708" r:id="rId3"/>
  </p:sldMasterIdLst>
  <p:notesMasterIdLst>
    <p:notesMasterId r:id="rId21"/>
  </p:notesMasterIdLst>
  <p:sldIdLst>
    <p:sldId id="282" r:id="rId4"/>
    <p:sldId id="283" r:id="rId5"/>
    <p:sldId id="284" r:id="rId6"/>
    <p:sldId id="281" r:id="rId7"/>
    <p:sldId id="277" r:id="rId8"/>
    <p:sldId id="258" r:id="rId9"/>
    <p:sldId id="276" r:id="rId10"/>
    <p:sldId id="272" r:id="rId11"/>
    <p:sldId id="259" r:id="rId12"/>
    <p:sldId id="260" r:id="rId13"/>
    <p:sldId id="265" r:id="rId14"/>
    <p:sldId id="274" r:id="rId15"/>
    <p:sldId id="261" r:id="rId16"/>
    <p:sldId id="262" r:id="rId17"/>
    <p:sldId id="263" r:id="rId18"/>
    <p:sldId id="266" r:id="rId19"/>
    <p:sldId id="285" r:id="rId20"/>
  </p:sldIdLst>
  <p:sldSz cx="9144000" cy="6858000" type="screen4x3"/>
  <p:notesSz cx="6858000" cy="9144000"/>
  <p:embeddedFontLst>
    <p:embeddedFont>
      <p:font typeface="SutonnyMJ" pitchFamily="2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Wingdings 2" panose="05020102010507070707" pitchFamily="18" charset="2"/>
      <p:regular r:id="rId30"/>
    </p:embeddedFont>
    <p:embeddedFont>
      <p:font typeface="NikoshBAN" panose="02000000000000000000" pitchFamily="2" charset="0"/>
      <p:regular r:id="rId31"/>
    </p:embeddedFont>
    <p:embeddedFont>
      <p:font typeface="Cambria Math" panose="02040503050406030204" pitchFamily="18" charset="0"/>
      <p:regular r:id="rId32"/>
    </p:embeddedFont>
    <p:embeddedFont>
      <p:font typeface="Georgia" panose="02040502050405020303" pitchFamily="18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CCFF"/>
    <a:srgbClr val="00FFFF"/>
    <a:srgbClr val="FFFFFF"/>
    <a:srgbClr val="CCFF99"/>
    <a:srgbClr val="0000FF"/>
    <a:srgbClr val="66FF33"/>
    <a:srgbClr val="C1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3" autoAdjust="0"/>
    <p:restoredTop sz="94660"/>
  </p:normalViewPr>
  <p:slideViewPr>
    <p:cSldViewPr>
      <p:cViewPr varScale="1">
        <p:scale>
          <a:sx n="71" d="100"/>
          <a:sy n="71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FD4B1-400B-4F7D-B8F9-D75C9A967E77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5CEAA-FF8A-4ADB-9D5C-F8A5A0404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60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4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03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52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15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5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7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2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8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6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57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11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0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5CEAA-FF8A-4ADB-9D5C-F8A5A04047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319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6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27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30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59BF4EE-D4E5-4BA7-B721-82856452C3A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14B0780-5904-45F7-B0CA-C1149AA9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07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02C198D-FB7F-47C8-B142-954270036ED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35E7529-1BD0-4F94-A421-04E04538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6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724BB63-FFF5-4277-916C-4CC7C3B228B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06DE1B0-EA99-4124-9263-5D3187C6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9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466D9BC-3B61-47D2-A547-1BEC05986E2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7410311-B69F-438F-80B7-7D406B29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6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F9A97D1-8476-4324-A718-61A58115046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9ED849F-737E-48D9-8EC1-8E663B8B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5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0F5F660-4139-4470-BC0D-D2CD94FFBA9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3E8AEB5-F98B-4BF2-B50A-3CCC500C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4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CDBA2A4-E5D0-4DE3-946F-939C834295E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DC6D009-9582-4684-89E7-436A3A34A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39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DA574D1-8630-4988-A4A5-1E7E30B2C32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15905A4-A892-4C3A-A4F4-D1369B6A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9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9A9F3B0-E115-4BEC-964F-B390FFB9AC4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F5A843F-B2E7-4744-9068-8C8BCA50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2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06C876E-30C1-4193-8B65-1631BFDFBD8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E3CA55D-AA4C-490C-81DB-F6E0D7268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2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8E6DE9D-5E24-44F2-B1EB-4D7FD2B6980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948ED99-D608-45BB-8B2E-E2A3DB50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28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9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33735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41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37702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9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84601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03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445881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53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62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624331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66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350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0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31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8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25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84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6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6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238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2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47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47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306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24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54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09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1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252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50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8647D952-1AF2-447E-90A5-23C7DB600EE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90EC6E0F-FE39-4440-A346-1558E1B7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46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792419"/>
            <a:fld id="{1D8BD707-D9CF-40AE-B4C6-C98DA3205C09}" type="datetimeFigureOut">
              <a:rPr lang="en-US" smtClean="0"/>
              <a:pPr defTabSz="792419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792419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2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792419"/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defTabSz="792419"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380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521" y="304800"/>
            <a:ext cx="2342982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01" y="5126167"/>
            <a:ext cx="1751423" cy="15696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endParaRPr lang="bn-IN" sz="24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prstClr val="white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লালগোলাপ</a:t>
            </a:r>
            <a:r>
              <a:rPr lang="bn-IN" sz="2400" b="1" dirty="0">
                <a:ln w="11430"/>
                <a:pattFill prst="pct80">
                  <a:fgClr>
                    <a:srgbClr val="FF0000"/>
                  </a:fgClr>
                  <a:bgClr>
                    <a:prstClr val="white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prstClr val="white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ln w="11430"/>
                <a:pattFill prst="pct80">
                  <a:fgClr>
                    <a:srgbClr val="FF0000"/>
                  </a:fgClr>
                  <a:bgClr>
                    <a:prstClr val="white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prstClr val="white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prstClr val="white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b="1" dirty="0">
              <a:ln w="11430"/>
              <a:pattFill prst="pct80">
                <a:fgClr>
                  <a:srgbClr val="FF0000"/>
                </a:fgClr>
                <a:bgClr>
                  <a:prstClr val="white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18136" y="1546146"/>
            <a:ext cx="3292064" cy="5126570"/>
            <a:chOff x="2651536" y="1879620"/>
            <a:chExt cx="2643188" cy="4659746"/>
          </a:xfrm>
        </p:grpSpPr>
        <p:sp>
          <p:nvSpPr>
            <p:cNvPr id="9" name="Chord 8"/>
            <p:cNvSpPr/>
            <p:nvPr/>
          </p:nvSpPr>
          <p:spPr>
            <a:xfrm rot="17499673">
              <a:off x="3670787" y="4931390"/>
              <a:ext cx="1497122" cy="1718829"/>
            </a:xfrm>
            <a:prstGeom prst="chord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536" y="1879620"/>
              <a:ext cx="2643188" cy="3805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16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1600200"/>
            <a:ext cx="618172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4475" y="482025"/>
            <a:ext cx="6181725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হল স্থিতিস্থাপক গুণাঙ্ক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066800"/>
            <a:ext cx="29241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14475" y="2615148"/>
            <a:ext cx="6181725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রাবার দন্ডের আদি দৈর্ঘ্য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b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দৈর্ঘ্য বৃদ্ধি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একক দৈর্ঘ্যের পরিবর্তন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বিকৃতি = </a:t>
            </a:r>
            <a:r>
              <a:rPr lang="en-US" sz="2400" dirty="0" smtClean="0">
                <a:latin typeface="Times New Roman"/>
                <a:cs typeface="Times New Roman"/>
              </a:rPr>
              <a:t>l/L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ভিতরে প্রতিরোধকারী বল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প্রস্থচ্ছেদের ক্ষেত্রফল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দন্ডের একক ক্ষেত্রফলে প্রতিরোধকারী বল = পীড়ন =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F/A</a:t>
            </a:r>
            <a:endParaRPr lang="bn-BD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2400" b="1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</a:p>
          <a:p>
            <a:pPr algn="ctr"/>
            <a:r>
              <a:rPr lang="bn-BD" sz="2400" dirty="0" smtClean="0">
                <a:latin typeface="Times New Roman" pitchFamily="18" charset="0"/>
                <a:cs typeface="NikoshBAN" pitchFamily="2" charset="0"/>
              </a:rPr>
              <a:t>গাণিতিকভাবে, পীড়ন </a:t>
            </a:r>
            <a:r>
              <a:rPr lang="en-US" sz="2400" dirty="0" smtClean="0">
                <a:latin typeface="Times New Roman"/>
                <a:cs typeface="Times New Roman"/>
              </a:rPr>
              <a:t>α</a:t>
            </a:r>
            <a:r>
              <a:rPr lang="bn-BD" sz="2400" dirty="0" smtClean="0">
                <a:latin typeface="Times New Roman"/>
                <a:cs typeface="Times New Roman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পীড়ন = ধ্রুবক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ধ্রুবক = পীড়ন/বিকৃতি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 = F/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A÷l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715000" y="5867400"/>
                <a:ext cx="18642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>
                        <a:latin typeface="Cambria Math"/>
                        <a:ea typeface="Cambria Math"/>
                        <a:cs typeface="Times New Roman" pitchFamily="18" charset="0"/>
                        <a:sym typeface="Symbol"/>
                      </a:rPr>
                      <m:t>∴</m:t>
                    </m:r>
                  </m:oMath>
                </a14:m>
                <a:r>
                  <a:rPr lang="en-US" sz="2400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 Y = FL/AI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5867400"/>
                <a:ext cx="1864228" cy="461665"/>
              </a:xfrm>
              <a:prstGeom prst="rect">
                <a:avLst/>
              </a:prstGeom>
              <a:blipFill rotWithShape="1">
                <a:blip r:embed="rId5"/>
                <a:stretch>
                  <a:fillRect t="-10667" r="-98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18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71"/>
          <a:stretch/>
        </p:blipFill>
        <p:spPr>
          <a:xfrm>
            <a:off x="6717264" y="4025192"/>
            <a:ext cx="1915108" cy="16898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r="7042"/>
          <a:stretch/>
        </p:blipFill>
        <p:spPr bwMode="auto">
          <a:xfrm>
            <a:off x="6630956" y="1066800"/>
            <a:ext cx="2001416" cy="34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2165" r="9152" b="3360"/>
          <a:stretch/>
        </p:blipFill>
        <p:spPr bwMode="auto">
          <a:xfrm>
            <a:off x="6695492" y="1066800"/>
            <a:ext cx="1991308" cy="340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86" y="405825"/>
            <a:ext cx="815031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পদার্থের আনবিক গতিতত্ত্ব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0354" y="1244025"/>
            <a:ext cx="1101585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0354" y="1244025"/>
            <a:ext cx="1101584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/>
          <a:stretch/>
        </p:blipFill>
        <p:spPr bwMode="auto">
          <a:xfrm>
            <a:off x="6669456" y="1066800"/>
            <a:ext cx="2007236" cy="3324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40354" y="1244025"/>
            <a:ext cx="1101584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0573" y="3962400"/>
            <a:ext cx="1018227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স্বীকার্য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776516"/>
            <a:ext cx="181331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ক্ষুদ্র ক্ষুদ্র কণা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6718" y="5776517"/>
            <a:ext cx="146328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বিন্দু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5776517"/>
            <a:ext cx="144120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গতিশীল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1203" y="5776516"/>
            <a:ext cx="173675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আকর্ষণ বল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87955" y="5776517"/>
            <a:ext cx="1622645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সংঘর্ষ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6" idx="2"/>
          </p:cNvCxnSpPr>
          <p:nvPr/>
        </p:nvCxnSpPr>
        <p:spPr>
          <a:xfrm flipH="1">
            <a:off x="2057400" y="4547175"/>
            <a:ext cx="3072287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</p:cNvCxnSpPr>
          <p:nvPr/>
        </p:nvCxnSpPr>
        <p:spPr>
          <a:xfrm>
            <a:off x="5129687" y="4547175"/>
            <a:ext cx="2185513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2"/>
            <a:endCxn id="20" idx="0"/>
          </p:cNvCxnSpPr>
          <p:nvPr/>
        </p:nvCxnSpPr>
        <p:spPr>
          <a:xfrm>
            <a:off x="5129687" y="4547175"/>
            <a:ext cx="989892" cy="12293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</p:cNvCxnSpPr>
          <p:nvPr/>
        </p:nvCxnSpPr>
        <p:spPr>
          <a:xfrm flipH="1">
            <a:off x="3429000" y="4547175"/>
            <a:ext cx="1700687" cy="12293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</p:cNvCxnSpPr>
          <p:nvPr/>
        </p:nvCxnSpPr>
        <p:spPr>
          <a:xfrm flipH="1">
            <a:off x="4724400" y="4547175"/>
            <a:ext cx="405287" cy="12293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01760"/>
            <a:ext cx="3161332" cy="4008656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733800" y="2590800"/>
            <a:ext cx="3034805" cy="52322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পদার্থের অণুগুলো গতিশীল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73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8" grpId="0" animBg="1"/>
      <p:bldP spid="8" grpId="1" animBg="1"/>
      <p:bldP spid="9" grpId="0" animBg="1"/>
      <p:bldP spid="6" grpId="0" animBg="1"/>
      <p:bldP spid="7" grpId="0" animBg="1"/>
      <p:bldP spid="18" grpId="0" animBg="1"/>
      <p:bldP spid="19" grpId="0" animBg="1"/>
      <p:bldP spid="20" grpId="0" animBg="1"/>
      <p:bldP spid="2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904" y="533400"/>
            <a:ext cx="2699444" cy="23180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76565"/>
            <a:ext cx="2699444" cy="23011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551260"/>
            <a:ext cx="2424926" cy="23113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1881" y="3072825"/>
            <a:ext cx="26709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১।প্লাজমা অবস্থা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904" y="3072825"/>
            <a:ext cx="26994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২।সূর্য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72200" y="3072825"/>
            <a:ext cx="2439901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৩।প্লাজমা কণা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3886200"/>
            <a:ext cx="5261377" cy="243143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অতি উচ্চ তাপমাত্রায় আয়নিত গ্যাস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প্লাজমার প্রধান উৎস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প্লাজমা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তড়িৎ পরিবহন করে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প্লাজমা টর্চ দ্বারা ধাতব পদার্থ কাটা হয়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0" y="3886199"/>
            <a:ext cx="2815823" cy="24314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53438" y="5638800"/>
            <a:ext cx="2397976" cy="584775"/>
          </a:xfrm>
          <a:prstGeom prst="rect">
            <a:avLst/>
          </a:prstGeom>
          <a:noFill/>
          <a:ln w="19050">
            <a:solidFill>
              <a:srgbClr val="00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৪।প্লাজমা টর্চ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5" grpId="0" build="p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57200"/>
            <a:ext cx="7543800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t="4573" r="6162" b="12530"/>
          <a:stretch/>
        </p:blipFill>
        <p:spPr>
          <a:xfrm>
            <a:off x="762000" y="1219200"/>
            <a:ext cx="3733800" cy="33055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1"/>
          <a:stretch/>
        </p:blipFill>
        <p:spPr>
          <a:xfrm>
            <a:off x="4825093" y="1204572"/>
            <a:ext cx="3556907" cy="33055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4596825"/>
            <a:ext cx="3581400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ইস্পাত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5093" y="4596825"/>
            <a:ext cx="3556907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রাবার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262010"/>
            <a:ext cx="76200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ইস্পাত রাবারের চেয়ে বেশি স্থিতিস্থাপক 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যুক্তিসহ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বিশ্লেষণ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1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471368"/>
            <a:ext cx="8153400" cy="64633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295400"/>
            <a:ext cx="4876801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4154031"/>
            <a:ext cx="4950394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রাবার কী ধরনের পদার্থ?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রাবারে বল প্রয়গ করায় কী সৃস্টি হয়েছে?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পীড়ন ও বিকৃতির অনুপাতকে কী বলে?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পদার্থের চতুর্থ অবস্থার নাম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প্লাজমার প্রধান উৎস কী এবং কেন?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1570" y="4154031"/>
            <a:ext cx="3185229" cy="224676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স্থিতিস্থাপক পদার্থ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বিকৃতি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স্থিতিস্থাপক গুণাঙ্ক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প্লাজমা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৫। সূর্য এবং আয়নিত গ্যাস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95400"/>
            <a:ext cx="3124200" cy="274319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uiExpand="1" build="p" animBg="1"/>
      <p:bldP spid="6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8560"/>
            <a:ext cx="2200275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080" y="469446"/>
            <a:ext cx="2219325" cy="341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4936"/>
            <a:ext cx="2114550" cy="340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4075" y="473911"/>
            <a:ext cx="947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কঠিন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7090" y="473911"/>
            <a:ext cx="888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তরল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6324" y="473911"/>
            <a:ext cx="1217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বায়বীয়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5112" y="4038600"/>
            <a:ext cx="26709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অণুগুলো দূরে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দূরে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থাকে কেন?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আকর্ষণ বা বিকর্ষণ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বল কাজ করে 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25460" y="4038600"/>
            <a:ext cx="246574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আকর্ষণ বা বিকর্ষণ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বল কী কাজ করে?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তরলকে পাত্রের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আকারে ধারন করতে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বাধ্য করে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6332" y="4051518"/>
            <a:ext cx="26052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তীব্র আকর্ষণ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বল কাজ করে কেন?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** নিজস্ব আকার ও 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আয়তন আছে বলে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6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3" grpId="0" uiExpand="1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1" y="572869"/>
            <a:ext cx="7848599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" y="1905000"/>
            <a:ext cx="7848599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*1cm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প্রস্থচ্ছেদ বিশিস্ট দুটি ভিন্ন ধাতুর তৈরি তারে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200N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বল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প্রয়োগ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য় তার দুটির দৈর্ঘ্য যথাক্রমে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সে.মি. 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0.5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সে.মি. বৃদ্ধি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পেল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।তার দুটির আদি দৈর্ঘ্য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সে.মি.।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ক. স্থিতিস্থাপক সীমা কী?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খ. পীড়ন ও বিকৃতির মধ্যে সম্পর্ক ব্যাখ্যা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গ. প্রথম তারটির স্থিতিস্থাপক গুনাঙ্ক নির্ণয় কর।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ঘ. তার দুটির স্থিতিস্থাপক গুণাঙ্কের মান পরিবর্তন হবে কি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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গাণিতিক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যুক্তি দ্বারা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বিশ্লেষণ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rgbClr val="CCAF0A">
                        <a:tint val="70000"/>
                        <a:satMod val="245000"/>
                      </a:srgbClr>
                    </a:gs>
                    <a:gs pos="75000">
                      <a:srgbClr val="CCAF0A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CAF0A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355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24250" y="266700"/>
            <a:ext cx="1828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M.Habibur Rahman-28\HABIB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7" y="1143000"/>
            <a:ext cx="3113314" cy="3632200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1143000"/>
            <a:ext cx="5344887" cy="378565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600" dirty="0">
                <a:solidFill>
                  <a:prstClr val="black"/>
                </a:solidFill>
              </a:rPr>
              <a:t>  </a:t>
            </a:r>
            <a:r>
              <a:rPr lang="en-US" sz="3600" dirty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bn-IN" sz="3600" dirty="0" smtClean="0">
                <a:solidFill>
                  <a:prstClr val="black"/>
                </a:solidFill>
                <a:cs typeface="Arial" charset="0"/>
              </a:rPr>
              <a:t>     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PIMS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OF </a:t>
            </a:r>
          </a:p>
          <a:p>
            <a:pPr>
              <a:defRPr/>
            </a:pPr>
            <a:r>
              <a:rPr lang="bn-IN" sz="3200" dirty="0" smtClean="0">
                <a:solidFill>
                  <a:prstClr val="black"/>
                </a:solidFill>
                <a:cs typeface="Arial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DTE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cs typeface="Arial" charset="0"/>
              </a:rPr>
              <a:t>=7563100437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bn-IN" sz="3600" dirty="0">
                <a:solidFill>
                  <a:prstClr val="black"/>
                </a:solidFill>
              </a:rPr>
              <a:t> </a:t>
            </a:r>
            <a:r>
              <a:rPr lang="bn-IN" sz="3600" dirty="0" smtClean="0">
                <a:solidFill>
                  <a:prstClr val="black"/>
                </a:solidFill>
              </a:rPr>
              <a:t>   </a:t>
            </a:r>
            <a:r>
              <a:rPr lang="en-US" sz="36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cs typeface="NikoshBAN" pitchFamily="2" charset="0"/>
              </a:rPr>
              <a:t>মোঃহাবিবুর রহমান</a:t>
            </a:r>
          </a:p>
          <a:p>
            <a:pPr>
              <a:defRPr/>
            </a:pPr>
            <a:r>
              <a:rPr lang="bn-IN" sz="2400" b="1" dirty="0">
                <a:solidFill>
                  <a:prstClr val="black"/>
                </a:solidFill>
                <a:cs typeface="NikoshBAN" pitchFamily="2" charset="0"/>
              </a:rPr>
              <a:t>        </a:t>
            </a:r>
            <a:r>
              <a:rPr lang="bn-IN" sz="2400" b="1" dirty="0" smtClean="0">
                <a:solidFill>
                  <a:prstClr val="black"/>
                </a:solidFill>
                <a:cs typeface="NikoshBAN" pitchFamily="2" charset="0"/>
              </a:rPr>
              <a:t>    </a:t>
            </a:r>
            <a:r>
              <a:rPr lang="bn-IN" sz="2800" b="1" dirty="0" smtClean="0">
                <a:solidFill>
                  <a:prstClr val="black"/>
                </a:solidFill>
                <a:cs typeface="NikoshBAN" pitchFamily="2" charset="0"/>
              </a:rPr>
              <a:t>ইন্সট্রাক্টর </a:t>
            </a:r>
            <a:r>
              <a:rPr lang="bn-IN" sz="2800" b="1" dirty="0">
                <a:solidFill>
                  <a:prstClr val="black"/>
                </a:solidFill>
                <a:cs typeface="NikoshBAN" pitchFamily="2" charset="0"/>
              </a:rPr>
              <a:t>(</a:t>
            </a:r>
            <a:r>
              <a:rPr lang="bn-IN" sz="2800" b="1" dirty="0" smtClean="0">
                <a:solidFill>
                  <a:prstClr val="black"/>
                </a:solidFill>
                <a:cs typeface="NikoshBAN" pitchFamily="2" charset="0"/>
              </a:rPr>
              <a:t>পদার্থ)</a:t>
            </a:r>
            <a:endParaRPr lang="bn-IN" sz="2800" b="1" dirty="0">
              <a:solidFill>
                <a:prstClr val="black"/>
              </a:solidFill>
              <a:cs typeface="NikoshBAN" pitchFamily="2" charset="0"/>
            </a:endParaRPr>
          </a:p>
          <a:p>
            <a:pPr>
              <a:defRPr/>
            </a:pPr>
            <a:r>
              <a:rPr lang="bn-IN" sz="3600" b="1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  টেকনিক্যাল </a:t>
            </a:r>
            <a:r>
              <a:rPr lang="bn-IN" sz="3600" b="1" dirty="0">
                <a:solidFill>
                  <a:prstClr val="black"/>
                </a:solidFill>
                <a:cs typeface="NikoshBAN" pitchFamily="2" charset="0"/>
              </a:rPr>
              <a:t>স্কুল ও কলেজ</a:t>
            </a:r>
          </a:p>
          <a:p>
            <a:pPr>
              <a:defRPr/>
            </a:pPr>
            <a:r>
              <a:rPr lang="bn-IN" sz="3200" b="1" dirty="0">
                <a:solidFill>
                  <a:prstClr val="black"/>
                </a:solidFill>
                <a:cs typeface="NikoshBAN" pitchFamily="2" charset="0"/>
              </a:rPr>
              <a:t>          </a:t>
            </a:r>
            <a:r>
              <a:rPr lang="en-US" sz="32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NikoshBAN" pitchFamily="2" charset="0"/>
              </a:rPr>
              <a:t>কিশোরগঞ্জ</a:t>
            </a:r>
            <a:r>
              <a:rPr lang="en-US" sz="32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।</a:t>
            </a:r>
            <a:endParaRPr lang="bn-IN" sz="3200" b="1" dirty="0">
              <a:solidFill>
                <a:prstClr val="black"/>
              </a:solidFill>
              <a:cs typeface="NikoshBAN" pitchFamily="2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পরামর্শের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জন্যেঃ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০১৭১৫৩৪২৯৩৪         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4959866"/>
            <a:ext cx="7543800" cy="17541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3600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 – পদার্থবিজ্ঞান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-১ </a:t>
            </a:r>
            <a:endParaRPr lang="bn-IN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36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 - ৪৫মিনিট</a:t>
            </a:r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46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605">
        <p14:prism isInverted="1"/>
      </p:transition>
    </mc:Choice>
    <mc:Fallback xmlns="">
      <p:transition spd="slow" advTm="44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133623" y="228600"/>
            <a:ext cx="4741333" cy="6096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5" y="838200"/>
          <a:ext cx="8060265" cy="5394960"/>
        </p:xfrm>
        <a:graphic>
          <a:graphicData uri="http://schemas.openxmlformats.org/drawingml/2006/table">
            <a:tbl>
              <a:tblPr firstRow="1" bandRow="1"/>
              <a:tblGrid>
                <a:gridCol w="33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239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বিন্যাস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Class Room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মনযোগ আকষন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শুভেচ্ছা বিনিময় ও পরিচিতি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(D.C)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 ঘোষনা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প্রদর্শনের মাধ্যমে আবহ সৃষ্টি করে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39">
                <a:tc rowSpan="3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 জ্ঞানমুলক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ভিডিও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,আলোচনা ও একক কাজ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 মি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39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 অনুধাবনমুলক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 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চিত্র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জোড়ায়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80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 প্রয়োগমুলক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দলীয়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 ও বহুনির্বাচনী প্রশ্ন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০৭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বাড়ির কাজ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শিক্ষার্থীর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সমাপ্তি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3429005" y="6441744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624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5548" y="2819400"/>
            <a:ext cx="2438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পরিকল্পনা দেখতে</a:t>
            </a:r>
          </a:p>
          <a:p>
            <a:pPr algn="ctr" defTabSz="792419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037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304">
        <p14:prism isInverted="1"/>
      </p:transition>
    </mc:Choice>
    <mc:Fallback xmlns="">
      <p:transition spd="slow" advTm="98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  <p:extLst mod="1">
    <p:ext uri="{E180D4A7-C9FB-4DFB-919C-405C955672EB}">
      <p14:showEvtLst xmlns:p14="http://schemas.microsoft.com/office/powerpoint/2010/main">
        <p14:triggerEvt type="onClick" time="4507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0128" y="1357868"/>
            <a:ext cx="7143750" cy="4324350"/>
            <a:chOff x="1000125" y="1295400"/>
            <a:chExt cx="7143750" cy="4324350"/>
          </a:xfrm>
        </p:grpSpPr>
        <p:pic>
          <p:nvPicPr>
            <p:cNvPr id="3" name="Picture 2" title="স্থিতিস্থাপকাতা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5" y="1295400"/>
              <a:ext cx="7143750" cy="4324350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Rectangle 3"/>
            <p:cNvSpPr/>
            <p:nvPr/>
          </p:nvSpPr>
          <p:spPr>
            <a:xfrm>
              <a:off x="1033991" y="1295400"/>
              <a:ext cx="7109883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990600" y="5663625"/>
            <a:ext cx="7042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প্রত্যাহার করলে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বস্তুর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আকৃতির 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হচ্ছে?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28" y="1295400"/>
            <a:ext cx="7143749" cy="4396800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568005" y="1383268"/>
            <a:ext cx="602280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বল প্রয়োগে বস্তুর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আকৃতির কী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পরিবর্তন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হচ্ছে?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6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53" y="4012964"/>
            <a:ext cx="2074447" cy="2387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1" y="4038601"/>
            <a:ext cx="2046029" cy="2362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95" b="9048"/>
          <a:stretch/>
        </p:blipFill>
        <p:spPr>
          <a:xfrm>
            <a:off x="2438400" y="1981200"/>
            <a:ext cx="4038600" cy="1981200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2307770" y="533400"/>
            <a:ext cx="4245430" cy="1321943"/>
            <a:chOff x="3363685" y="3853544"/>
            <a:chExt cx="4245430" cy="132194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3" r="29221"/>
            <a:stretch/>
          </p:blipFill>
          <p:spPr>
            <a:xfrm rot="5400000">
              <a:off x="4901629" y="3257215"/>
              <a:ext cx="1321941" cy="2514600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3" r="30515" b="29513"/>
            <a:stretch/>
          </p:blipFill>
          <p:spPr>
            <a:xfrm>
              <a:off x="6477000" y="4267201"/>
              <a:ext cx="1132115" cy="90828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43" r="30515" b="29513"/>
            <a:stretch/>
          </p:blipFill>
          <p:spPr>
            <a:xfrm flipH="1">
              <a:off x="3363685" y="4060372"/>
              <a:ext cx="1132115" cy="90828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460133" y="947057"/>
            <a:ext cx="825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ym typeface="Symbol"/>
              </a:rPr>
              <a:t>F</a:t>
            </a:r>
            <a:r>
              <a:rPr lang="en-US" sz="3200" b="1" dirty="0" smtClean="0">
                <a:sym typeface="Symbol"/>
              </a:rPr>
              <a:t>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1155599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ym typeface="Symbol"/>
              </a:rPr>
              <a:t></a:t>
            </a:r>
            <a:r>
              <a:rPr lang="en-US" sz="2800" dirty="0" smtClean="0">
                <a:sym typeface="Symbol"/>
              </a:rPr>
              <a:t>F</a:t>
            </a:r>
            <a:endParaRPr lang="en-US" sz="28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14800"/>
            <a:ext cx="3548744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67000" y="5410200"/>
            <a:ext cx="5943600" cy="954107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বাহ্যিক বল প্রয়োগে বস্তুর আকৃতি পরিবর্তন হয়।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 প্রত্যাহার করলে পূর্বের অবস্থায় ফিরে আসে।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8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10834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10486 -0.0030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67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2" grpId="0"/>
      <p:bldP spid="12" grpId="1"/>
      <p:bldP spid="12" grpId="2"/>
      <p:bldP spid="1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5323582"/>
            <a:ext cx="8229600" cy="107721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রাবারের ফিতা টানলে দৈর্ঘ্য বৃদ্ধি পায়।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 টান ছেড়ে দিলে পূর্বের দৈর্ঘ্য ফিরে পায়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7114" y="647238"/>
            <a:ext cx="3048000" cy="707886"/>
          </a:xfrm>
          <a:prstGeom prst="rect">
            <a:avLst/>
          </a:prstGeom>
          <a:ln w="63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স্থিতিস্থাপকতা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r="1369" b="12733"/>
          <a:stretch/>
        </p:blipFill>
        <p:spPr bwMode="auto">
          <a:xfrm>
            <a:off x="1828800" y="1524000"/>
            <a:ext cx="5486400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1"/>
            <a:ext cx="8229600" cy="11704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6314" y="4104382"/>
            <a:ext cx="8229600" cy="107721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রাবারের ফিতা টানলে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পরিবর্তন হয়?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আবার টান ছেড়ে দিলে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 ঘটে?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67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9" grpId="0" animBg="1"/>
      <p:bldP spid="6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534400" cy="415498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স্থিতিস্থাপকতা ব্যাখ্যা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পীড়ন ও বিকৃতি ব্যাখ্যা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হুকের সূত্র ব্যাখ্যা ও প্রতিপাদন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পদার্থের আনবিক গতিতত্ব বর্ণনা করতে পারবে;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পদার্থের প্লাজমা অবস্থা বর্ণনা করতে পারবে।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6353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4" y="457200"/>
            <a:ext cx="8227906" cy="2895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8D1"/>
              </a:clrFrom>
              <a:clrTo>
                <a:srgbClr val="FAF8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 b="14286"/>
          <a:stretch/>
        </p:blipFill>
        <p:spPr>
          <a:xfrm>
            <a:off x="1796143" y="3429000"/>
            <a:ext cx="5486400" cy="1905000"/>
          </a:xfrm>
          <a:prstGeom prst="rect">
            <a:avLst/>
          </a:prstGeom>
          <a:ln w="1905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1000" y="5410200"/>
            <a:ext cx="8304106" cy="954107"/>
          </a:xfrm>
          <a:prstGeom prst="rect">
            <a:avLst/>
          </a:prstGeom>
          <a:solidFill>
            <a:srgbClr val="CCFFCC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বলের প্রভাবে একক দৈর্ঘ্যের পরিবর্তন হল বিকৃতি।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বস্তুর ভিতর একক ক্ষেত্রফলে লম্বভাবে প্রতিরোধকারী বল হল পীড়ন।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1672" y="4596825"/>
            <a:ext cx="1754004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প্রয়োগ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1671" y="4593771"/>
            <a:ext cx="175400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দৈর্ঘ্য বৃদ্ধি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1671" y="4593771"/>
            <a:ext cx="1754006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 প্রত্যাহার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1671" y="4593771"/>
            <a:ext cx="175400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পূর্বের দৈর্ঘ্য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688" y="5421086"/>
            <a:ext cx="8304106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বাহ্যিক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বলের প্রভাবে একক দৈর্ঘ্যের পরিবর্তনকে কী বলে?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বস্তুর ভিতর একক ক্ষেত্রফলে লম্বভাবে প্রতিরোধকারী বলকে কী বলে?</a:t>
            </a:r>
          </a:p>
        </p:txBody>
      </p:sp>
    </p:spTree>
    <p:extLst>
      <p:ext uri="{BB962C8B-B14F-4D97-AF65-F5344CB8AC3E}">
        <p14:creationId xmlns:p14="http://schemas.microsoft.com/office/powerpoint/2010/main" val="39933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build="p" animBg="1"/>
      <p:bldP spid="9" grpId="1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1251856" y="1600200"/>
            <a:ext cx="947058" cy="1434873"/>
          </a:xfrm>
          <a:prstGeom prst="rect">
            <a:avLst/>
          </a:prstGeom>
          <a:ln w="19050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522514" y="508337"/>
            <a:ext cx="8164286" cy="6463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হুকের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সূত্রের বিবৃতি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2514" y="5587425"/>
            <a:ext cx="8088086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সীমার মধ্যে পীড়ন বিকৃতির সমানুপাতিক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5" r="30137" b="29194"/>
          <a:stretch/>
        </p:blipFill>
        <p:spPr>
          <a:xfrm>
            <a:off x="2721427" y="1641020"/>
            <a:ext cx="979715" cy="2188029"/>
          </a:xfrm>
          <a:prstGeom prst="rect">
            <a:avLst/>
          </a:prstGeom>
          <a:ln w="19050"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73" b="3655"/>
          <a:stretch/>
        </p:blipFill>
        <p:spPr>
          <a:xfrm>
            <a:off x="4354284" y="1621969"/>
            <a:ext cx="1034143" cy="2977243"/>
          </a:xfrm>
          <a:prstGeom prst="rect">
            <a:avLst/>
          </a:prstGeom>
          <a:ln w="19050"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75" r="2603" b="88057"/>
          <a:stretch/>
        </p:blipFill>
        <p:spPr>
          <a:xfrm>
            <a:off x="6199416" y="1654626"/>
            <a:ext cx="827314" cy="369094"/>
          </a:xfrm>
          <a:prstGeom prst="rect">
            <a:avLst/>
          </a:prstGeom>
          <a:ln w="19050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2710541" y="1611086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r="59724" b="53567"/>
          <a:stretch/>
        </p:blipFill>
        <p:spPr>
          <a:xfrm>
            <a:off x="4354284" y="1611085"/>
            <a:ext cx="947058" cy="1434873"/>
          </a:xfrm>
          <a:prstGeom prst="rect">
            <a:avLst/>
          </a:prstGeom>
          <a:ln w="19050"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2764970" y="2944586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713" y="2944585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4408501" y="3309258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9" t="9423" r="59724" b="53567"/>
          <a:stretch/>
        </p:blipFill>
        <p:spPr>
          <a:xfrm>
            <a:off x="6096000" y="1932215"/>
            <a:ext cx="947058" cy="1143678"/>
          </a:xfrm>
          <a:prstGeom prst="rect">
            <a:avLst/>
          </a:prstGeom>
          <a:ln w="19050">
            <a:noFill/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2911932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309254"/>
            <a:ext cx="892629" cy="397331"/>
          </a:xfrm>
          <a:prstGeom prst="rect">
            <a:avLst/>
          </a:prstGeom>
          <a:ln w="19050"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6" t="57242" r="30958" b="29900"/>
          <a:stretch/>
        </p:blipFill>
        <p:spPr>
          <a:xfrm>
            <a:off x="6134101" y="3654882"/>
            <a:ext cx="892629" cy="397331"/>
          </a:xfrm>
          <a:prstGeom prst="rect">
            <a:avLst/>
          </a:prstGeom>
          <a:ln w="19050">
            <a:noFill/>
          </a:ln>
        </p:spPr>
      </p:pic>
      <p:grpSp>
        <p:nvGrpSpPr>
          <p:cNvPr id="5" name="Group 4"/>
          <p:cNvGrpSpPr/>
          <p:nvPr/>
        </p:nvGrpSpPr>
        <p:grpSpPr>
          <a:xfrm>
            <a:off x="6096000" y="1924055"/>
            <a:ext cx="947058" cy="2119998"/>
            <a:chOff x="6591299" y="2947304"/>
            <a:chExt cx="947058" cy="211999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9" t="9423" r="59724" b="53567"/>
            <a:stretch/>
          </p:blipFill>
          <p:spPr>
            <a:xfrm>
              <a:off x="6591299" y="2947304"/>
              <a:ext cx="947058" cy="1143678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392702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324343"/>
              <a:ext cx="892629" cy="39733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576" t="57242" r="30958" b="29900"/>
            <a:stretch/>
          </p:blipFill>
          <p:spPr>
            <a:xfrm>
              <a:off x="6629400" y="4669971"/>
              <a:ext cx="892629" cy="397331"/>
            </a:xfrm>
            <a:prstGeom prst="rect">
              <a:avLst/>
            </a:prstGeom>
            <a:ln w="19050">
              <a:noFill/>
            </a:ln>
          </p:spPr>
        </p:pic>
      </p:grpSp>
      <p:sp>
        <p:nvSpPr>
          <p:cNvPr id="38" name="TextBox 37"/>
          <p:cNvSpPr txBox="1"/>
          <p:nvPr/>
        </p:nvSpPr>
        <p:spPr>
          <a:xfrm>
            <a:off x="1977791" y="4112411"/>
            <a:ext cx="2289409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স্থিতিস্থাপক সীমা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8" y="1295401"/>
            <a:ext cx="1643743" cy="16491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086600" y="3008706"/>
            <a:ext cx="1600200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রবার্ট হুক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3000" y="1371603"/>
            <a:ext cx="5900058" cy="302409"/>
            <a:chOff x="1143000" y="1371603"/>
            <a:chExt cx="5900058" cy="302409"/>
          </a:xfrm>
        </p:grpSpPr>
        <p:sp>
          <p:nvSpPr>
            <p:cNvPr id="2" name="Can 1"/>
            <p:cNvSpPr/>
            <p:nvPr/>
          </p:nvSpPr>
          <p:spPr>
            <a:xfrm rot="5400000">
              <a:off x="3941824" y="-1427221"/>
              <a:ext cx="302409" cy="5900058"/>
            </a:xfrm>
            <a:prstGeom prst="can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69174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048000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545768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406242" y="1381973"/>
              <a:ext cx="326573" cy="29203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59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0.00191 0.2206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8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|2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3194</TotalTime>
  <Words>758</Words>
  <Application>Microsoft Office PowerPoint</Application>
  <PresentationFormat>On-screen Show (4:3)</PresentationFormat>
  <Paragraphs>190</Paragraphs>
  <Slides>17</Slides>
  <Notes>13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31" baseType="lpstr">
      <vt:lpstr>SutonnyMJ</vt:lpstr>
      <vt:lpstr>Calibri</vt:lpstr>
      <vt:lpstr>Wingdings 2</vt:lpstr>
      <vt:lpstr>NikoshBAN</vt:lpstr>
      <vt:lpstr>Wingdings</vt:lpstr>
      <vt:lpstr>Arial</vt:lpstr>
      <vt:lpstr>Cambria Math</vt:lpstr>
      <vt:lpstr>Georgia</vt:lpstr>
      <vt:lpstr>Vrinda</vt:lpstr>
      <vt:lpstr>Times New Roman</vt:lpstr>
      <vt:lpstr>Symbol</vt:lpstr>
      <vt:lpstr>Office Theme</vt:lpstr>
      <vt:lpstr>1_Office Theme</vt:lpstr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user</cp:lastModifiedBy>
  <cp:revision>302</cp:revision>
  <dcterms:created xsi:type="dcterms:W3CDTF">2006-08-16T00:00:00Z</dcterms:created>
  <dcterms:modified xsi:type="dcterms:W3CDTF">2024-12-03T15:59:54Z</dcterms:modified>
</cp:coreProperties>
</file>